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Nuni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5abb747d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5abb747d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5abb747d5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5abb747d5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0eda0da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0eda0da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0eda0da2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0eda0da2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5abb747d5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5abb747d5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5abb747d5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5abb747d5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5abb747d5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5abb747d5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5abb747d5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5abb747d5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5abb747d5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5abb747d5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5abb747d5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5abb747d5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c44e5a565739cd8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c44e5a565739cd8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c44e5a565739cd8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c44e5a565739cd8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5abb747d5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5abb747d5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5abb747d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5abb747d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5abb747d5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5abb747d5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5abb747d5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5abb747d5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5abb747d5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5abb747d5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5abb747d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5abb747d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rgbClr val="00FF00"/>
                </a:solidFill>
              </a:rPr>
              <a:t>Industry Insider</a:t>
            </a:r>
            <a:endParaRPr sz="4200">
              <a:solidFill>
                <a:srgbClr val="00FF00"/>
              </a:solidFill>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00FF00"/>
                </a:solidFill>
              </a:rPr>
              <a:t>Data Mining </a:t>
            </a:r>
            <a:endParaRPr sz="1900">
              <a:solidFill>
                <a:srgbClr val="00FF00"/>
              </a:solidFill>
            </a:endParaRPr>
          </a:p>
          <a:p>
            <a:pPr indent="0" lvl="0" marL="0" rtl="0" algn="ctr">
              <a:spcBef>
                <a:spcPts val="0"/>
              </a:spcBef>
              <a:spcAft>
                <a:spcPts val="0"/>
              </a:spcAft>
              <a:buNone/>
            </a:pPr>
            <a:r>
              <a:rPr lang="en" sz="1900">
                <a:solidFill>
                  <a:srgbClr val="00FF00"/>
                </a:solidFill>
              </a:rPr>
              <a:t>Troy White, Justin Session, Savada Wilson</a:t>
            </a:r>
            <a:endParaRPr sz="1900">
              <a:solidFill>
                <a:srgbClr val="00FF00"/>
              </a:solidFill>
            </a:endParaRPr>
          </a:p>
          <a:p>
            <a:pPr indent="0" lvl="0" marL="0" rtl="0" algn="ctr">
              <a:spcBef>
                <a:spcPts val="0"/>
              </a:spcBef>
              <a:spcAft>
                <a:spcPts val="0"/>
              </a:spcAft>
              <a:buNone/>
            </a:pPr>
            <a:r>
              <a:t/>
            </a:r>
            <a:endParaRPr/>
          </a:p>
        </p:txBody>
      </p:sp>
      <p:pic>
        <p:nvPicPr>
          <p:cNvPr id="130" name="Google Shape;130;p13"/>
          <p:cNvPicPr preferRelativeResize="0"/>
          <p:nvPr/>
        </p:nvPicPr>
        <p:blipFill>
          <a:blip r:embed="rId3">
            <a:alphaModFix/>
          </a:blip>
          <a:stretch>
            <a:fillRect/>
          </a:stretch>
        </p:blipFill>
        <p:spPr>
          <a:xfrm>
            <a:off x="215650" y="217100"/>
            <a:ext cx="2267226" cy="1379475"/>
          </a:xfrm>
          <a:prstGeom prst="rect">
            <a:avLst/>
          </a:prstGeom>
          <a:noFill/>
          <a:ln>
            <a:noFill/>
          </a:ln>
        </p:spPr>
      </p:pic>
      <p:pic>
        <p:nvPicPr>
          <p:cNvPr id="131" name="Google Shape;131;p13"/>
          <p:cNvPicPr preferRelativeResize="0"/>
          <p:nvPr/>
        </p:nvPicPr>
        <p:blipFill>
          <a:blip r:embed="rId4">
            <a:alphaModFix/>
          </a:blip>
          <a:stretch>
            <a:fillRect/>
          </a:stretch>
        </p:blipFill>
        <p:spPr>
          <a:xfrm>
            <a:off x="6296118" y="217100"/>
            <a:ext cx="2644000" cy="1379478"/>
          </a:xfrm>
          <a:prstGeom prst="rect">
            <a:avLst/>
          </a:prstGeom>
          <a:noFill/>
          <a:ln>
            <a:noFill/>
          </a:ln>
        </p:spPr>
      </p:pic>
      <p:pic>
        <p:nvPicPr>
          <p:cNvPr id="132" name="Google Shape;132;p13"/>
          <p:cNvPicPr preferRelativeResize="0"/>
          <p:nvPr/>
        </p:nvPicPr>
        <p:blipFill>
          <a:blip r:embed="rId5">
            <a:alphaModFix/>
          </a:blip>
          <a:stretch>
            <a:fillRect/>
          </a:stretch>
        </p:blipFill>
        <p:spPr>
          <a:xfrm>
            <a:off x="2482875" y="217100"/>
            <a:ext cx="4157274" cy="1379475"/>
          </a:xfrm>
          <a:prstGeom prst="rect">
            <a:avLst/>
          </a:prstGeom>
          <a:noFill/>
          <a:ln>
            <a:noFill/>
          </a:ln>
        </p:spPr>
      </p:pic>
      <p:pic>
        <p:nvPicPr>
          <p:cNvPr id="133" name="Google Shape;133;p13"/>
          <p:cNvPicPr preferRelativeResize="0"/>
          <p:nvPr/>
        </p:nvPicPr>
        <p:blipFill>
          <a:blip r:embed="rId6">
            <a:alphaModFix/>
          </a:blip>
          <a:stretch>
            <a:fillRect/>
          </a:stretch>
        </p:blipFill>
        <p:spPr>
          <a:xfrm>
            <a:off x="7048903" y="2189128"/>
            <a:ext cx="1619197" cy="1746634"/>
          </a:xfrm>
          <a:prstGeom prst="rect">
            <a:avLst/>
          </a:prstGeom>
          <a:noFill/>
          <a:ln>
            <a:noFill/>
          </a:ln>
        </p:spPr>
      </p:pic>
      <p:pic>
        <p:nvPicPr>
          <p:cNvPr id="134" name="Google Shape;134;p13"/>
          <p:cNvPicPr preferRelativeResize="0"/>
          <p:nvPr/>
        </p:nvPicPr>
        <p:blipFill>
          <a:blip r:embed="rId6">
            <a:alphaModFix/>
          </a:blip>
          <a:stretch>
            <a:fillRect/>
          </a:stretch>
        </p:blipFill>
        <p:spPr>
          <a:xfrm>
            <a:off x="397203" y="2189128"/>
            <a:ext cx="1619197" cy="17466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455825" y="845600"/>
            <a:ext cx="78690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Problems we encountered during Log Regression</a:t>
            </a:r>
            <a:endParaRPr sz="2700"/>
          </a:p>
        </p:txBody>
      </p:sp>
      <p:sp>
        <p:nvSpPr>
          <p:cNvPr id="189" name="Google Shape;189;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a few problems that we ran into during this project for my portion, the first was ultimately having to give up on trend data as it </a:t>
            </a:r>
            <a:r>
              <a:rPr lang="en"/>
              <a:t>would've</a:t>
            </a:r>
            <a:r>
              <a:rPr lang="en"/>
              <a:t> been either too skewed to use if I </a:t>
            </a:r>
            <a:r>
              <a:rPr lang="en"/>
              <a:t>generalized</a:t>
            </a:r>
            <a:r>
              <a:rPr lang="en"/>
              <a:t> or too specific as there were 400+ genres within our data set.</a:t>
            </a:r>
            <a:endParaRPr/>
          </a:p>
          <a:p>
            <a:pPr indent="0" lvl="0" marL="0" rtl="0" algn="l">
              <a:spcBef>
                <a:spcPts val="1600"/>
              </a:spcBef>
              <a:spcAft>
                <a:spcPts val="0"/>
              </a:spcAft>
              <a:buNone/>
            </a:pPr>
            <a:r>
              <a:rPr lang="en"/>
              <a:t>The next issue was a graphing issue as trying to include genres into any of the answers would not allow for scatter plots and even without the data had slight issues that forced the use of a heatmap instead of a traditional plot.</a:t>
            </a:r>
            <a:endParaRPr/>
          </a:p>
          <a:p>
            <a:pPr indent="0" lvl="0" marL="0" rtl="0" algn="l">
              <a:spcBef>
                <a:spcPts val="1600"/>
              </a:spcBef>
              <a:spcAft>
                <a:spcPts val="1600"/>
              </a:spcAft>
              <a:buNone/>
            </a:pPr>
            <a:r>
              <a:rPr lang="en"/>
              <a:t>Lastly Logistic Regression better with categorical features and not number which made it the worst choice when determining the rating trends.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Heatmap and Explanation Logistic Regression </a:t>
            </a:r>
            <a:endParaRPr sz="2700"/>
          </a:p>
        </p:txBody>
      </p:sp>
      <p:sp>
        <p:nvSpPr>
          <p:cNvPr id="195" name="Google Shape;195;p23"/>
          <p:cNvSpPr txBox="1"/>
          <p:nvPr>
            <p:ph idx="1" type="body"/>
          </p:nvPr>
        </p:nvSpPr>
        <p:spPr>
          <a:xfrm>
            <a:off x="4057875" y="1997350"/>
            <a:ext cx="4266900" cy="24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the left is the heatmap for the number of ratings / number of reviews in correlation with the actual rating. </a:t>
            </a:r>
            <a:endParaRPr/>
          </a:p>
          <a:p>
            <a:pPr indent="0" lvl="0" marL="0" rtl="0" algn="l">
              <a:spcBef>
                <a:spcPts val="1600"/>
              </a:spcBef>
              <a:spcAft>
                <a:spcPts val="0"/>
              </a:spcAft>
              <a:buNone/>
            </a:pPr>
            <a:r>
              <a:rPr lang="en"/>
              <a:t>A heatmap in general shows where things fall on a cnf matrix.</a:t>
            </a:r>
            <a:r>
              <a:rPr lang="en"/>
              <a:t> The concentration you see to the left shows that in general the number of ratings and reviews is relative to one another to.</a:t>
            </a:r>
            <a:endParaRPr/>
          </a:p>
          <a:p>
            <a:pPr indent="0" lvl="0" marL="0" rtl="0" algn="l">
              <a:spcBef>
                <a:spcPts val="1600"/>
              </a:spcBef>
              <a:spcAft>
                <a:spcPts val="1600"/>
              </a:spcAft>
              <a:buNone/>
            </a:pPr>
            <a:r>
              <a:t/>
            </a:r>
            <a:endParaRPr/>
          </a:p>
        </p:txBody>
      </p:sp>
      <p:pic>
        <p:nvPicPr>
          <p:cNvPr id="196" name="Google Shape;196;p23"/>
          <p:cNvPicPr preferRelativeResize="0"/>
          <p:nvPr/>
        </p:nvPicPr>
        <p:blipFill>
          <a:blip r:embed="rId3">
            <a:alphaModFix/>
          </a:blip>
          <a:stretch>
            <a:fillRect/>
          </a:stretch>
        </p:blipFill>
        <p:spPr>
          <a:xfrm>
            <a:off x="549125" y="1800202"/>
            <a:ext cx="3311725" cy="254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and Explanation</a:t>
            </a:r>
            <a:endParaRPr/>
          </a:p>
        </p:txBody>
      </p:sp>
      <p:sp>
        <p:nvSpPr>
          <p:cNvPr id="202" name="Google Shape;202;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was the best choice out of the in class algorithms as it is meant for numerical and binary values. It went well when defining how the number of reviews and ratings affected the overall rating  of an album.</a:t>
            </a:r>
            <a:endParaRPr/>
          </a:p>
          <a:p>
            <a:pPr indent="0" lvl="0" marL="0" rtl="0" algn="l">
              <a:spcBef>
                <a:spcPts val="1600"/>
              </a:spcBef>
              <a:spcAft>
                <a:spcPts val="0"/>
              </a:spcAft>
              <a:buNone/>
            </a:pPr>
            <a:r>
              <a:rPr lang="en"/>
              <a:t>The preprocessing for this step is also easier as you can drop all unneeded columns then reshape the last two into the sizes that you need.</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1462175" y="2248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of Linear Regression</a:t>
            </a:r>
            <a:endParaRPr/>
          </a:p>
        </p:txBody>
      </p:sp>
      <p:sp>
        <p:nvSpPr>
          <p:cNvPr id="208" name="Google Shape;208;p25"/>
          <p:cNvSpPr txBox="1"/>
          <p:nvPr>
            <p:ph idx="1" type="body"/>
          </p:nvPr>
        </p:nvSpPr>
        <p:spPr>
          <a:xfrm>
            <a:off x="4357775" y="1906650"/>
            <a:ext cx="3967200" cy="25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top graph shows the correlation in the number of ratings vs. the actual rating , and the bottom graph shows the number of reviews vs. the actual rating.</a:t>
            </a:r>
            <a:endParaRPr/>
          </a:p>
          <a:p>
            <a:pPr indent="0" lvl="0" marL="0" rtl="0" algn="l">
              <a:spcBef>
                <a:spcPts val="1600"/>
              </a:spcBef>
              <a:spcAft>
                <a:spcPts val="1600"/>
              </a:spcAft>
              <a:buNone/>
            </a:pPr>
            <a:r>
              <a:rPr lang="en"/>
              <a:t>They are both positive which shows they have some correlation, we found that the number of reviews had a higher impact on the actual rating than the number of ratings.</a:t>
            </a:r>
            <a:endParaRPr/>
          </a:p>
        </p:txBody>
      </p:sp>
      <p:pic>
        <p:nvPicPr>
          <p:cNvPr id="209" name="Google Shape;209;p25"/>
          <p:cNvPicPr preferRelativeResize="0"/>
          <p:nvPr/>
        </p:nvPicPr>
        <p:blipFill>
          <a:blip r:embed="rId3">
            <a:alphaModFix/>
          </a:blip>
          <a:stretch>
            <a:fillRect/>
          </a:stretch>
        </p:blipFill>
        <p:spPr>
          <a:xfrm>
            <a:off x="239175" y="842450"/>
            <a:ext cx="2895604" cy="1914525"/>
          </a:xfrm>
          <a:prstGeom prst="rect">
            <a:avLst/>
          </a:prstGeom>
          <a:noFill/>
          <a:ln>
            <a:noFill/>
          </a:ln>
        </p:spPr>
      </p:pic>
      <p:pic>
        <p:nvPicPr>
          <p:cNvPr id="210" name="Google Shape;210;p25"/>
          <p:cNvPicPr preferRelativeResize="0"/>
          <p:nvPr/>
        </p:nvPicPr>
        <p:blipFill>
          <a:blip r:embed="rId4">
            <a:alphaModFix/>
          </a:blip>
          <a:stretch>
            <a:fillRect/>
          </a:stretch>
        </p:blipFill>
        <p:spPr>
          <a:xfrm>
            <a:off x="1299600" y="2756975"/>
            <a:ext cx="2895600" cy="191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 Regression </a:t>
            </a:r>
            <a:endParaRPr/>
          </a:p>
          <a:p>
            <a:pPr indent="0" lvl="0" marL="0" rtl="0" algn="ctr">
              <a:spcBef>
                <a:spcPts val="0"/>
              </a:spcBef>
              <a:spcAft>
                <a:spcPts val="0"/>
              </a:spcAft>
              <a:buNone/>
            </a:pPr>
            <a:r>
              <a:rPr lang="en"/>
              <a:t>Model</a:t>
            </a:r>
            <a:endParaRPr/>
          </a:p>
        </p:txBody>
      </p:sp>
      <p:sp>
        <p:nvSpPr>
          <p:cNvPr id="216" name="Google Shape;216;p26"/>
          <p:cNvSpPr txBox="1"/>
          <p:nvPr/>
        </p:nvSpPr>
        <p:spPr>
          <a:xfrm>
            <a:off x="1974025" y="3392200"/>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To be used for calculating the potential revenue of an artist’s album</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Decision Regression Trees</a:t>
            </a:r>
            <a:endParaRPr/>
          </a:p>
        </p:txBody>
      </p:sp>
      <p:sp>
        <p:nvSpPr>
          <p:cNvPr id="222" name="Google Shape;222;p27"/>
          <p:cNvSpPr txBox="1"/>
          <p:nvPr>
            <p:ph idx="1" type="body"/>
          </p:nvPr>
        </p:nvSpPr>
        <p:spPr>
          <a:xfrm>
            <a:off x="819150" y="1543450"/>
            <a:ext cx="7505700" cy="2856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Decision Trees are a popular mode of data evaluation and are commonly implemented. </a:t>
            </a:r>
            <a:endParaRPr/>
          </a:p>
          <a:p>
            <a:pPr indent="-311150" lvl="0" marL="457200" rtl="0" algn="l">
              <a:spcBef>
                <a:spcPts val="0"/>
              </a:spcBef>
              <a:spcAft>
                <a:spcPts val="0"/>
              </a:spcAft>
              <a:buSzPts val="1300"/>
              <a:buChar char="●"/>
            </a:pPr>
            <a:r>
              <a:rPr lang="en"/>
              <a:t>Program aims at predicting the potential revenue of of any artist's album/mixtape. Based on 11 features such as release date, artist name, album name, US billboard position, Uk billboard position etc. </a:t>
            </a:r>
            <a:endParaRPr/>
          </a:p>
          <a:p>
            <a:pPr indent="-311150" lvl="0" marL="457200" rtl="0" algn="l">
              <a:spcBef>
                <a:spcPts val="0"/>
              </a:spcBef>
              <a:spcAft>
                <a:spcPts val="0"/>
              </a:spcAft>
              <a:buSzPts val="1300"/>
              <a:buChar char="●"/>
            </a:pPr>
            <a:r>
              <a:rPr lang="en"/>
              <a:t>To make sure the many ranking features are </a:t>
            </a:r>
            <a:r>
              <a:rPr lang="en"/>
              <a:t>significant</a:t>
            </a:r>
            <a:r>
              <a:rPr lang="en"/>
              <a:t> to predicting the target value, a HeatMap was used to compare the target “indicative revenue” which is renamed to “4” in the figure vs the rankings of the albums in different countries: us, uk de, fr, ca, au, which were converted to 5,6,7,8,9,10 respectively. </a:t>
            </a:r>
            <a:endParaRPr/>
          </a:p>
          <a:p>
            <a:pPr indent="0" lvl="0" marL="0" rtl="0" algn="l">
              <a:spcBef>
                <a:spcPts val="1600"/>
              </a:spcBef>
              <a:spcAft>
                <a:spcPts val="1600"/>
              </a:spcAft>
              <a:buNone/>
            </a:pPr>
            <a:r>
              <a:t/>
            </a:r>
            <a:endParaRPr/>
          </a:p>
        </p:txBody>
      </p:sp>
      <p:pic>
        <p:nvPicPr>
          <p:cNvPr id="223" name="Google Shape;223;p27"/>
          <p:cNvPicPr preferRelativeResize="0"/>
          <p:nvPr/>
        </p:nvPicPr>
        <p:blipFill>
          <a:blip r:embed="rId3">
            <a:alphaModFix/>
          </a:blip>
          <a:stretch>
            <a:fillRect/>
          </a:stretch>
        </p:blipFill>
        <p:spPr>
          <a:xfrm>
            <a:off x="4616925" y="3208075"/>
            <a:ext cx="2457975" cy="1935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229" name="Google Shape;229;p28"/>
          <p:cNvSpPr txBox="1"/>
          <p:nvPr>
            <p:ph idx="1" type="body"/>
          </p:nvPr>
        </p:nvSpPr>
        <p:spPr>
          <a:xfrm>
            <a:off x="722100" y="15486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addition to predicting the target feature, the Program currently includes a rudimentary dataset creator and preprocessor. Currently it is able to take multiple columns from different csv files, and subsequently combine them into a single one. Lastly it then scans the name of artists in the generated csv file and compares it to another csv file that holds the genres of a multitude of artists, so that the last column “genres” can be added to the dataset. This allows for flexibility in the use of the software, in tandem with the </a:t>
            </a:r>
            <a:r>
              <a:rPr lang="en"/>
              <a:t>autonomous </a:t>
            </a:r>
            <a:r>
              <a:rPr lang="en"/>
              <a:t>production of novel datasets. </a:t>
            </a:r>
            <a:endParaRPr/>
          </a:p>
        </p:txBody>
      </p:sp>
      <p:pic>
        <p:nvPicPr>
          <p:cNvPr id="230" name="Google Shape;230;p28"/>
          <p:cNvPicPr preferRelativeResize="0"/>
          <p:nvPr/>
        </p:nvPicPr>
        <p:blipFill>
          <a:blip r:embed="rId3">
            <a:alphaModFix/>
          </a:blip>
          <a:stretch>
            <a:fillRect/>
          </a:stretch>
        </p:blipFill>
        <p:spPr>
          <a:xfrm>
            <a:off x="5499050" y="2765975"/>
            <a:ext cx="2280250" cy="2152750"/>
          </a:xfrm>
          <a:prstGeom prst="rect">
            <a:avLst/>
          </a:prstGeom>
          <a:noFill/>
          <a:ln>
            <a:noFill/>
          </a:ln>
        </p:spPr>
      </p:pic>
      <p:pic>
        <p:nvPicPr>
          <p:cNvPr id="231" name="Google Shape;231;p28"/>
          <p:cNvPicPr preferRelativeResize="0"/>
          <p:nvPr/>
        </p:nvPicPr>
        <p:blipFill>
          <a:blip r:embed="rId4">
            <a:alphaModFix/>
          </a:blip>
          <a:stretch>
            <a:fillRect/>
          </a:stretch>
        </p:blipFill>
        <p:spPr>
          <a:xfrm>
            <a:off x="273900" y="3196650"/>
            <a:ext cx="5175251" cy="54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encountered with Decision Trees</a:t>
            </a:r>
            <a:endParaRPr/>
          </a:p>
        </p:txBody>
      </p:sp>
      <p:sp>
        <p:nvSpPr>
          <p:cNvPr id="237" name="Google Shape;237;p29"/>
          <p:cNvSpPr txBox="1"/>
          <p:nvPr>
            <p:ph idx="1" type="body"/>
          </p:nvPr>
        </p:nvSpPr>
        <p:spPr>
          <a:xfrm>
            <a:off x="666150" y="1428175"/>
            <a:ext cx="7811700" cy="3477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accuracy of the Decision Tree is simply not where it needs to be it is less than 23% with a 15% error margin. </a:t>
            </a:r>
            <a:endParaRPr/>
          </a:p>
          <a:p>
            <a:pPr indent="-311150" lvl="0" marL="457200" rtl="0" algn="l">
              <a:spcBef>
                <a:spcPts val="0"/>
              </a:spcBef>
              <a:spcAft>
                <a:spcPts val="0"/>
              </a:spcAft>
              <a:buSzPts val="1300"/>
              <a:buChar char="●"/>
            </a:pPr>
            <a:r>
              <a:rPr lang="en"/>
              <a:t>One iteration to the next has high variance.</a:t>
            </a:r>
            <a:endParaRPr/>
          </a:p>
          <a:p>
            <a:pPr indent="-311150" lvl="0" marL="457200" rtl="0" algn="l">
              <a:spcBef>
                <a:spcPts val="0"/>
              </a:spcBef>
              <a:spcAft>
                <a:spcPts val="0"/>
              </a:spcAft>
              <a:buSzPts val="1300"/>
              <a:buChar char="●"/>
            </a:pPr>
            <a:r>
              <a:rPr lang="en"/>
              <a:t>One reason may be related to how some features which were originally strings and categorical  in nature  were encoded. </a:t>
            </a:r>
            <a:endParaRPr/>
          </a:p>
          <a:p>
            <a:pPr indent="-311150" lvl="0" marL="457200" rtl="0" algn="l">
              <a:spcBef>
                <a:spcPts val="0"/>
              </a:spcBef>
              <a:spcAft>
                <a:spcPts val="0"/>
              </a:spcAft>
              <a:buSzPts val="1300"/>
              <a:buChar char="●"/>
            </a:pPr>
            <a:r>
              <a:rPr lang="en"/>
              <a:t>The features were encoded to numerical values </a:t>
            </a:r>
            <a:r>
              <a:rPr lang="en"/>
              <a:t>arbitrarily</a:t>
            </a:r>
            <a:r>
              <a:rPr lang="en"/>
              <a:t>, this can increase the depth of the tree lopsidedly for these categorical string types  as the decision tree tries to make sense of what its been given. </a:t>
            </a:r>
            <a:endParaRPr/>
          </a:p>
          <a:p>
            <a:pPr indent="-311150" lvl="0" marL="457200" rtl="0" algn="l">
              <a:spcBef>
                <a:spcPts val="0"/>
              </a:spcBef>
              <a:spcAft>
                <a:spcPts val="0"/>
              </a:spcAft>
              <a:buSzPts val="1300"/>
              <a:buChar char="●"/>
            </a:pPr>
            <a:r>
              <a:rPr lang="en"/>
              <a:t>In the next attempts  "one-hot encoding" will be used on the problematic features,  this  would create a new column for every value of the original  column. </a:t>
            </a:r>
            <a:endParaRPr/>
          </a:p>
          <a:p>
            <a:pPr indent="-311150" lvl="0" marL="457200" rtl="0" algn="l">
              <a:spcBef>
                <a:spcPts val="0"/>
              </a:spcBef>
              <a:spcAft>
                <a:spcPts val="0"/>
              </a:spcAft>
              <a:buSzPts val="1300"/>
              <a:buChar char="●"/>
            </a:pPr>
            <a:r>
              <a:rPr lang="en"/>
              <a:t>If accuracy improves, a single decision tree model may suffice, if not, other models will be investigated such as </a:t>
            </a:r>
            <a:r>
              <a:rPr lang="en"/>
              <a:t>Decision Tree in Leave-One-Out, </a:t>
            </a:r>
            <a:r>
              <a:rPr lang="en"/>
              <a:t>RandomForest.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880150" y="845613"/>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 vs Predicted for Decision Tree</a:t>
            </a:r>
            <a:endParaRPr/>
          </a:p>
        </p:txBody>
      </p:sp>
      <p:sp>
        <p:nvSpPr>
          <p:cNvPr id="243" name="Google Shape;243;p30"/>
          <p:cNvSpPr txBox="1"/>
          <p:nvPr>
            <p:ph idx="1" type="body"/>
          </p:nvPr>
        </p:nvSpPr>
        <p:spPr>
          <a:xfrm>
            <a:off x="758275" y="165787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Actual values are on the X axis, the predicted are on the Y axis.  Each point represents the Coordinate (Actual, Predicted), a desirable outcome to view would be when the plotted points take the shape of a line From bottom left to top right. I.e when the X is equal or close to the Y value.</a:t>
            </a:r>
            <a:endParaRPr/>
          </a:p>
        </p:txBody>
      </p:sp>
      <p:pic>
        <p:nvPicPr>
          <p:cNvPr id="244" name="Google Shape;244;p30"/>
          <p:cNvPicPr preferRelativeResize="0"/>
          <p:nvPr/>
        </p:nvPicPr>
        <p:blipFill>
          <a:blip r:embed="rId3">
            <a:alphaModFix/>
          </a:blip>
          <a:stretch>
            <a:fillRect/>
          </a:stretch>
        </p:blipFill>
        <p:spPr>
          <a:xfrm>
            <a:off x="880150" y="2429450"/>
            <a:ext cx="5062226" cy="2337275"/>
          </a:xfrm>
          <a:prstGeom prst="rect">
            <a:avLst/>
          </a:prstGeom>
          <a:noFill/>
          <a:ln>
            <a:noFill/>
          </a:ln>
        </p:spPr>
      </p:pic>
      <p:pic>
        <p:nvPicPr>
          <p:cNvPr id="245" name="Google Shape;245;p30"/>
          <p:cNvPicPr preferRelativeResize="0"/>
          <p:nvPr/>
        </p:nvPicPr>
        <p:blipFill>
          <a:blip r:embed="rId4">
            <a:alphaModFix/>
          </a:blip>
          <a:stretch>
            <a:fillRect/>
          </a:stretch>
        </p:blipFill>
        <p:spPr>
          <a:xfrm>
            <a:off x="5896175" y="3742663"/>
            <a:ext cx="2438950" cy="852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819150" y="845600"/>
            <a:ext cx="7518300" cy="247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The End!</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&amp; Modus Operandi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Purpose?</a:t>
            </a:r>
            <a:endParaRPr/>
          </a:p>
        </p:txBody>
      </p:sp>
      <p:sp>
        <p:nvSpPr>
          <p:cNvPr id="145" name="Google Shape;145;p15"/>
          <p:cNvSpPr txBox="1"/>
          <p:nvPr>
            <p:ph idx="1" type="body"/>
          </p:nvPr>
        </p:nvSpPr>
        <p:spPr>
          <a:xfrm>
            <a:off x="819139" y="2029779"/>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purpose of our project can be summarized as a Data Mining initiative that provides tangible value to the professionals of the Music Ind</a:t>
            </a:r>
            <a:r>
              <a:rPr lang="en"/>
              <a:t>ustry. Our project provides this value as a digital fortune teller that's able to make accurate predictions about: trends in the market-share of genres of music, potential revenue of established artists and new acts. One might asks what are the advantages of using Data Mining to achieve these goals when positions already exist among conglomerates that </a:t>
            </a:r>
            <a:r>
              <a:rPr lang="en"/>
              <a:t>fulfill</a:t>
            </a:r>
            <a:r>
              <a:rPr lang="en"/>
              <a:t> this role? As a rebuttal, an algorithm unlike a machine, people have inescapable bias that in this case could lead to overestimating or underestimating the potential of a genre or artist. Additionally, the time required for a human to make a accurate assessment could take an entire quarter of a year, by this time a lot of </a:t>
            </a:r>
            <a:r>
              <a:rPr lang="en"/>
              <a:t>opportunity</a:t>
            </a:r>
            <a:r>
              <a:rPr lang="en"/>
              <a:t> loss has occurred. In comes the advanced models implemented in our program, working in tandem with an semi-automatic preprocessor that produces pristine datasets to mine with.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 Case Diagrams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2709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sp>
        <p:nvSpPr>
          <p:cNvPr id="156" name="Google Shape;156;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17"/>
          <p:cNvPicPr preferRelativeResize="0"/>
          <p:nvPr/>
        </p:nvPicPr>
        <p:blipFill>
          <a:blip r:embed="rId3">
            <a:alphaModFix/>
          </a:blip>
          <a:stretch>
            <a:fillRect/>
          </a:stretch>
        </p:blipFill>
        <p:spPr>
          <a:xfrm>
            <a:off x="912175" y="1635850"/>
            <a:ext cx="7144100" cy="284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2992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sp>
        <p:nvSpPr>
          <p:cNvPr id="163" name="Google Shape;163;p1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 name="Google Shape;164;p18"/>
          <p:cNvPicPr preferRelativeResize="0"/>
          <p:nvPr/>
        </p:nvPicPr>
        <p:blipFill>
          <a:blip r:embed="rId3">
            <a:alphaModFix/>
          </a:blip>
          <a:stretch>
            <a:fillRect/>
          </a:stretch>
        </p:blipFill>
        <p:spPr>
          <a:xfrm>
            <a:off x="819143" y="1596600"/>
            <a:ext cx="7308756" cy="3029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666588" y="2709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sp>
        <p:nvSpPr>
          <p:cNvPr id="170" name="Google Shape;170;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19"/>
          <p:cNvPicPr preferRelativeResize="0"/>
          <p:nvPr/>
        </p:nvPicPr>
        <p:blipFill>
          <a:blip r:embed="rId3">
            <a:alphaModFix/>
          </a:blip>
          <a:stretch>
            <a:fillRect/>
          </a:stretch>
        </p:blipFill>
        <p:spPr>
          <a:xfrm>
            <a:off x="514050" y="975950"/>
            <a:ext cx="7810800" cy="369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 V. Linear Regression </a:t>
            </a:r>
            <a:endParaRPr/>
          </a:p>
        </p:txBody>
      </p:sp>
      <p:sp>
        <p:nvSpPr>
          <p:cNvPr id="177" name="Google Shape;177;p20"/>
          <p:cNvSpPr txBox="1"/>
          <p:nvPr/>
        </p:nvSpPr>
        <p:spPr>
          <a:xfrm>
            <a:off x="1888675" y="3392200"/>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To be used to identify macro trend in music, and possibly identify usable features for the calculation of ROI.</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Models and Relationships</a:t>
            </a:r>
            <a:endParaRPr/>
          </a:p>
        </p:txBody>
      </p:sp>
      <p:sp>
        <p:nvSpPr>
          <p:cNvPr id="183" name="Google Shape;183;p21"/>
          <p:cNvSpPr txBox="1"/>
          <p:nvPr>
            <p:ph idx="1" type="body"/>
          </p:nvPr>
        </p:nvSpPr>
        <p:spPr>
          <a:xfrm>
            <a:off x="760025" y="19464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There are multiple regression algorithms that can be used to determine trends, for the sake of this project we have chosen to use many Logistic, Linear, and Decision Tree Regression Models. Factor Analysis was also used but was not a core topic in class so will briefly be touched upon.</a:t>
            </a:r>
            <a:endParaRPr sz="1200">
              <a:solidFill>
                <a:srgbClr val="202124"/>
              </a:solidFill>
              <a:highlight>
                <a:srgbClr val="FFFFFF"/>
              </a:highlight>
              <a:latin typeface="Roboto"/>
              <a:ea typeface="Roboto"/>
              <a:cs typeface="Roboto"/>
              <a:sym typeface="Roboto"/>
            </a:endParaRPr>
          </a:p>
          <a:p>
            <a:pPr indent="0" lvl="0" marL="0" rtl="0" algn="l">
              <a:spcBef>
                <a:spcPts val="1600"/>
              </a:spcBef>
              <a:spcAft>
                <a:spcPts val="1600"/>
              </a:spcAft>
              <a:buNone/>
            </a:pPr>
            <a:r>
              <a:rPr lang="en" sz="1200">
                <a:solidFill>
                  <a:srgbClr val="202124"/>
                </a:solidFill>
                <a:highlight>
                  <a:srgbClr val="FFFFFF"/>
                </a:highlight>
                <a:latin typeface="Roboto"/>
                <a:ea typeface="Roboto"/>
                <a:cs typeface="Roboto"/>
                <a:sym typeface="Roboto"/>
              </a:rPr>
              <a:t>When deciding on our dataset and what measurement we wanted to test our original plan was to test the growth of genres over a period of time. This however would have been </a:t>
            </a:r>
            <a:r>
              <a:rPr lang="en" sz="1200">
                <a:solidFill>
                  <a:srgbClr val="202124"/>
                </a:solidFill>
                <a:highlight>
                  <a:srgbClr val="FFFFFF"/>
                </a:highlight>
                <a:latin typeface="Roboto"/>
                <a:ea typeface="Roboto"/>
                <a:cs typeface="Roboto"/>
                <a:sym typeface="Roboto"/>
              </a:rPr>
              <a:t>pretty</a:t>
            </a:r>
            <a:r>
              <a:rPr lang="en" sz="1200">
                <a:solidFill>
                  <a:srgbClr val="202124"/>
                </a:solidFill>
                <a:highlight>
                  <a:srgbClr val="FFFFFF"/>
                </a:highlight>
                <a:latin typeface="Roboto"/>
                <a:ea typeface="Roboto"/>
                <a:cs typeface="Roboto"/>
                <a:sym typeface="Roboto"/>
              </a:rPr>
              <a:t> hard if not impossible with the dataset we chose to instead find the correlation between number of ratings, number of reviews, and the actual ratings for all artist. This allows us to show trends based </a:t>
            </a:r>
            <a:r>
              <a:rPr lang="en" sz="1200">
                <a:solidFill>
                  <a:srgbClr val="202124"/>
                </a:solidFill>
                <a:highlight>
                  <a:srgbClr val="FFFFFF"/>
                </a:highlight>
                <a:latin typeface="Roboto"/>
                <a:ea typeface="Roboto"/>
                <a:cs typeface="Roboto"/>
                <a:sym typeface="Roboto"/>
              </a:rPr>
              <a:t>upon</a:t>
            </a:r>
            <a:r>
              <a:rPr lang="en" sz="1200">
                <a:solidFill>
                  <a:srgbClr val="202124"/>
                </a:solidFill>
                <a:highlight>
                  <a:srgbClr val="FFFFFF"/>
                </a:highlight>
                <a:latin typeface="Roboto"/>
                <a:ea typeface="Roboto"/>
                <a:cs typeface="Roboto"/>
                <a:sym typeface="Roboto"/>
              </a:rPr>
              <a:t> the genres in a more general sense.</a:t>
            </a:r>
            <a:endParaRPr sz="1200">
              <a:solidFill>
                <a:srgbClr val="202124"/>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